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57" r:id="rId4"/>
    <p:sldId id="293" r:id="rId5"/>
    <p:sldId id="273" r:id="rId6"/>
    <p:sldId id="295" r:id="rId7"/>
    <p:sldId id="298" r:id="rId8"/>
    <p:sldId id="300" r:id="rId9"/>
    <p:sldId id="301" r:id="rId10"/>
    <p:sldId id="331" r:id="rId11"/>
    <p:sldId id="322" r:id="rId12"/>
    <p:sldId id="320" r:id="rId13"/>
    <p:sldId id="321" r:id="rId14"/>
    <p:sldId id="324" r:id="rId15"/>
    <p:sldId id="323" r:id="rId16"/>
    <p:sldId id="345" r:id="rId17"/>
    <p:sldId id="346" r:id="rId18"/>
    <p:sldId id="347" r:id="rId19"/>
    <p:sldId id="348" r:id="rId20"/>
    <p:sldId id="349" r:id="rId21"/>
    <p:sldId id="326" r:id="rId22"/>
    <p:sldId id="337" r:id="rId23"/>
    <p:sldId id="332" r:id="rId24"/>
    <p:sldId id="333" r:id="rId25"/>
    <p:sldId id="338" r:id="rId26"/>
    <p:sldId id="339" r:id="rId27"/>
    <p:sldId id="340" r:id="rId28"/>
    <p:sldId id="341" r:id="rId29"/>
    <p:sldId id="327" r:id="rId30"/>
    <p:sldId id="328" r:id="rId31"/>
    <p:sldId id="329" r:id="rId32"/>
    <p:sldId id="334" r:id="rId33"/>
    <p:sldId id="335" r:id="rId34"/>
    <p:sldId id="356" r:id="rId35"/>
    <p:sldId id="350" r:id="rId36"/>
    <p:sldId id="351" r:id="rId37"/>
    <p:sldId id="352" r:id="rId38"/>
    <p:sldId id="353" r:id="rId39"/>
    <p:sldId id="354" r:id="rId40"/>
    <p:sldId id="355" r:id="rId41"/>
    <p:sldId id="342" r:id="rId42"/>
    <p:sldId id="336" r:id="rId43"/>
    <p:sldId id="330" r:id="rId44"/>
    <p:sldId id="343" r:id="rId45"/>
    <p:sldId id="344" r:id="rId46"/>
    <p:sldId id="3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0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telnet.zip" TargetMode="Externa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log/hydra_ftp.zip" TargetMode="Externa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forensics/snort2" TargetMode="Externa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asecuritysite.com/forensics/snort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asecuritysite.com/forensics/snort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asecuritysite.com/forensics/snort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asecuritysite.com/forensics/snort2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Snort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9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D2F934-B1CB-EE4A-B87E-420A5574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7" y="1062205"/>
            <a:ext cx="7906295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of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B954B88-2AFC-BC4A-91D4-344A9C89B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25" y="2770413"/>
            <a:ext cx="9561948" cy="31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426AE8F-57C2-C146-B96C-554C8FFF5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9200"/>
            <a:ext cx="7649258" cy="42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FB6AC-9E54-0645-B0FA-7E7AAEA3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188251"/>
            <a:ext cx="8890000" cy="168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73BD1-1069-DF4C-A524-4B432ABFD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4459641"/>
            <a:ext cx="87249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724B67-4484-0343-8638-96DB08079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216986"/>
            <a:ext cx="9194800" cy="1016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3D9F8-EBAD-7C4B-BD83-2DED40CC8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33051"/>
            <a:ext cx="8140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7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Snort Rule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62B62A20-5D3F-174B-A556-BE0561DF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271" y="2580711"/>
            <a:ext cx="4521724" cy="37167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75C885-A3EC-6843-ADD6-439EA7192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5035330"/>
            <a:ext cx="7048883" cy="94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CFAA8-9B88-B247-B3BF-3A21241B9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939" y="1601274"/>
            <a:ext cx="9093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Simple Rule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21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379BDE06-7278-9D4F-8ABC-C1C675FC48F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950067"/>
              </p:ext>
            </p:extLst>
          </p:nvPr>
        </p:nvGraphicFramePr>
        <p:xfrm>
          <a:off x="3532438" y="504092"/>
          <a:ext cx="8448546" cy="6374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39939" name="Object 4">
                        <a:extLst>
                          <a:ext uri="{FF2B5EF4-FFF2-40B4-BE49-F238E27FC236}">
                            <a16:creationId xmlns:a16="http://schemas.microsoft.com/office/drawing/2014/main" id="{C0E83A57-761F-4348-B351-837B203AD8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438" y="504092"/>
                        <a:ext cx="8448546" cy="6374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63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57B11ED2-3244-894F-8083-B41BF3E11C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39973"/>
              </p:ext>
            </p:extLst>
          </p:nvPr>
        </p:nvGraphicFramePr>
        <p:xfrm>
          <a:off x="2863361" y="-41285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0963" name="Object 4">
                        <a:extLst>
                          <a:ext uri="{FF2B5EF4-FFF2-40B4-BE49-F238E27FC236}">
                            <a16:creationId xmlns:a16="http://schemas.microsoft.com/office/drawing/2014/main" id="{A2A4C5CE-DFA3-EF41-BBB4-5801F10518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61" y="-41285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083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319A8D9-D993-D146-9964-045F7A362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6640653"/>
              </p:ext>
            </p:extLst>
          </p:nvPr>
        </p:nvGraphicFramePr>
        <p:xfrm>
          <a:off x="2930769" y="5963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1987" name="Object 4">
                        <a:extLst>
                          <a:ext uri="{FF2B5EF4-FFF2-40B4-BE49-F238E27FC236}">
                            <a16:creationId xmlns:a16="http://schemas.microsoft.com/office/drawing/2014/main" id="{C743C18A-CDC3-814D-8DD5-D9FF264B88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769" y="5963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2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Information Security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0BB4E-B2B1-198C-3567-3AE0DF65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  <p:pic>
        <p:nvPicPr>
          <p:cNvPr id="5" name="Picture 4" descr="A computer screen shot of a computer security system&#10;&#10;Description automatically generated">
            <a:extLst>
              <a:ext uri="{FF2B5EF4-FFF2-40B4-BE49-F238E27FC236}">
                <a16:creationId xmlns:a16="http://schemas.microsoft.com/office/drawing/2014/main" id="{09F78605-95C3-6B92-252A-D51FBB6A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53" y="866267"/>
            <a:ext cx="10243595" cy="541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Snort Rule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39CD-9699-1A48-9903-D9B56E77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D8CB80FD-F5E0-C242-8F3F-81402844F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362183"/>
              </p:ext>
            </p:extLst>
          </p:nvPr>
        </p:nvGraphicFramePr>
        <p:xfrm>
          <a:off x="304800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E0804009-6826-FE46-90D9-05599A5203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14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Few Intrusions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804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 example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97E70344-C35C-D84D-9F3E-7019BFB7851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321253"/>
              </p:ext>
            </p:extLst>
          </p:nvPr>
        </p:nvGraphicFramePr>
        <p:xfrm>
          <a:off x="3213154" y="269631"/>
          <a:ext cx="8454064" cy="63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52227" name="Object 11">
                        <a:extLst>
                          <a:ext uri="{FF2B5EF4-FFF2-40B4-BE49-F238E27FC236}">
                            <a16:creationId xmlns:a16="http://schemas.microsoft.com/office/drawing/2014/main" id="{048554DD-BD4A-1E41-9A3F-8B3F2C469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154" y="269631"/>
                        <a:ext cx="8454064" cy="6378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643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608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5A931677-734A-604E-8DF4-1258A1ABEE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95111" y="531107"/>
          <a:ext cx="8170765" cy="6164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5A931677-734A-604E-8DF4-1258A1ABEE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111" y="531107"/>
                        <a:ext cx="8170765" cy="6164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510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D95E869C-8D52-7949-A404-AE8AB79FF3E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854491" y="311670"/>
          <a:ext cx="8263148" cy="623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D95E869C-8D52-7949-A404-AE8AB79FF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4491" y="311670"/>
                        <a:ext cx="8263148" cy="62346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020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18737CC1-EDA9-344B-89DF-A12A2FF3F1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603057"/>
              </p:ext>
            </p:extLst>
          </p:nvPr>
        </p:nvGraphicFramePr>
        <p:xfrm>
          <a:off x="2068173" y="211016"/>
          <a:ext cx="8717057" cy="657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0419" name="Object 4">
                        <a:extLst>
                          <a:ext uri="{FF2B5EF4-FFF2-40B4-BE49-F238E27FC236}">
                            <a16:creationId xmlns:a16="http://schemas.microsoft.com/office/drawing/2014/main" id="{05D8556A-77A0-7F49-8FCC-383E410CD6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173" y="211016"/>
                        <a:ext cx="8717057" cy="65771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347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633B90F-1D23-5143-A6FC-587210C2AB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67134"/>
              </p:ext>
            </p:extLst>
          </p:nvPr>
        </p:nvGraphicFramePr>
        <p:xfrm>
          <a:off x="1875692" y="108015"/>
          <a:ext cx="8792308" cy="663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1443" name="Object 4">
                        <a:extLst>
                          <a:ext uri="{FF2B5EF4-FFF2-40B4-BE49-F238E27FC236}">
                            <a16:creationId xmlns:a16="http://schemas.microsoft.com/office/drawing/2014/main" id="{8E77FAF7-AE89-1642-9C14-9D6BCBAD8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692" y="108015"/>
                        <a:ext cx="8792308" cy="66339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47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Rules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337-F5AE-0E48-BD3F-C13B66852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3EEDA29-B310-3646-9638-273E0029B4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531757"/>
              </p:ext>
            </p:extLst>
          </p:nvPr>
        </p:nvGraphicFramePr>
        <p:xfrm>
          <a:off x="1973639" y="-20638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2467" name="Object 4">
                        <a:extLst>
                          <a:ext uri="{FF2B5EF4-FFF2-40B4-BE49-F238E27FC236}">
                            <a16:creationId xmlns:a16="http://schemas.microsoft.com/office/drawing/2014/main" id="{B955B2DA-5145-D14D-9EF1-71E9EC4FE4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639" y="-20638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8BF6DE7E-9CC9-C146-9C6E-17A9A6157785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403012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EFB81-4FF2-494F-98CD-7BC32D14C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56" y="964240"/>
            <a:ext cx="8722763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3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600" dirty="0"/>
              <a:t>Attack Patterns.</a:t>
            </a:r>
          </a:p>
          <a:p>
            <a:r>
              <a:rPr lang="en-US" altLang="en-US" sz="2600" dirty="0"/>
              <a:t>SNORT.</a:t>
            </a:r>
          </a:p>
          <a:p>
            <a:r>
              <a:rPr lang="en-US" altLang="en-US" sz="2600" dirty="0"/>
              <a:t>IDS Types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Ping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ABE610-802D-874E-9408-07F6F561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946640"/>
            <a:ext cx="8684089" cy="591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8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B95C5-1C04-7D47-898E-81B55498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01" y="1062204"/>
            <a:ext cx="8545800" cy="57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D555FE-CB23-0543-8876-C484D151D12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472057"/>
              </p:ext>
            </p:extLst>
          </p:nvPr>
        </p:nvGraphicFramePr>
        <p:xfrm>
          <a:off x="3251602" y="568980"/>
          <a:ext cx="7866037" cy="5935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7587" name="Object 4">
                        <a:extLst>
                          <a:ext uri="{FF2B5EF4-FFF2-40B4-BE49-F238E27FC236}">
                            <a16:creationId xmlns:a16="http://schemas.microsoft.com/office/drawing/2014/main" id="{B74C65E7-4D9A-EC45-9012-CEE28393A7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602" y="568980"/>
                        <a:ext cx="7866037" cy="5935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18B1ACB0-6731-0C4E-B025-5519A03ED1EF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02546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Login sweep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2C390123-2BE2-C445-9746-7F716A7AC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491784"/>
              </p:ext>
            </p:extLst>
          </p:nvPr>
        </p:nvGraphicFramePr>
        <p:xfrm>
          <a:off x="2861212" y="531107"/>
          <a:ext cx="8381219" cy="632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68611" name="Object 4">
                        <a:extLst>
                          <a:ext uri="{FF2B5EF4-FFF2-40B4-BE49-F238E27FC236}">
                            <a16:creationId xmlns:a16="http://schemas.microsoft.com/office/drawing/2014/main" id="{613AF732-3D89-7546-9C9B-BD21436FD1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212" y="531107"/>
                        <a:ext cx="8381219" cy="6323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440D9276-6F57-3D4B-95AF-6961EC6E16CB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PCAP</a:t>
            </a:r>
          </a:p>
        </p:txBody>
      </p:sp>
    </p:spTree>
    <p:extLst>
      <p:ext uri="{BB962C8B-B14F-4D97-AF65-F5344CB8AC3E}">
        <p14:creationId xmlns:p14="http://schemas.microsoft.com/office/powerpoint/2010/main" val="150136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36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6CE0F-28B8-104F-871A-895C148F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31" y="0"/>
            <a:ext cx="7341462" cy="685800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886077DF-FAA0-8844-8E67-FE7BB26BD292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974277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FTP Detection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61237E-79F0-554D-9FDE-FE7CE883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415" y="1267134"/>
            <a:ext cx="9837895" cy="5084680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40993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Telnet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10B05E-38F1-2140-AECE-89C789C4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06" y="555977"/>
            <a:ext cx="7911916" cy="61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8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File type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F5C263-0413-934B-B446-B0ACBF6EF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855" y="964241"/>
            <a:ext cx="8481640" cy="56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0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Credit Card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E8B2CF-AE3D-1449-B8CE-D6E92EC4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386" y="964241"/>
            <a:ext cx="8584531" cy="55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8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 Patterns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ICMP Detection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3A88D6C-66A6-044E-9F3F-08C1845FDD14}"/>
              </a:ext>
            </a:extLst>
          </p:cNvPr>
          <p:cNvSpPr/>
          <p:nvPr/>
        </p:nvSpPr>
        <p:spPr>
          <a:xfrm>
            <a:off x="133407" y="6199801"/>
            <a:ext cx="914400" cy="463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A3BA6A-3F95-CB47-A513-6886A55B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57" y="808242"/>
            <a:ext cx="9021179" cy="6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54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99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Port scanning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9D73-6692-B24D-824D-1CBB355A0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5B8F4AA-6411-2747-B91C-8F960F092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541132"/>
          <a:ext cx="8088923" cy="6091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5B8F4AA-6411-2747-B91C-8F960F092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41132"/>
                        <a:ext cx="8088923" cy="60919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4046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In-line/out-of-line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0B57AF-61FA-6E43-9D75-B33D46AC9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00" y="964240"/>
            <a:ext cx="7538529" cy="589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8C6E9CC-3649-954B-B4EA-C1A4D3A151D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82823"/>
              </p:ext>
            </p:extLst>
          </p:nvPr>
        </p:nvGraphicFramePr>
        <p:xfrm>
          <a:off x="2829889" y="147966"/>
          <a:ext cx="8893188" cy="671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4755" name="Object 4">
                        <a:extLst>
                          <a:ext uri="{FF2B5EF4-FFF2-40B4-BE49-F238E27FC236}">
                            <a16:creationId xmlns:a16="http://schemas.microsoft.com/office/drawing/2014/main" id="{E44A0FA7-7609-2E44-990F-DDD5A03DA4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889" y="147966"/>
                        <a:ext cx="8893188" cy="671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1350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Honeypot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3E00-F7FA-0248-909E-A32C0BF8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62D5CEF5-C849-EA45-89F0-99C871352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700066"/>
              </p:ext>
            </p:extLst>
          </p:nvPr>
        </p:nvGraphicFramePr>
        <p:xfrm>
          <a:off x="2461846" y="0"/>
          <a:ext cx="9144000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484100" imgH="9410700" progId="Visio.Drawing.11">
                  <p:embed/>
                </p:oleObj>
              </mc:Choice>
              <mc:Fallback>
                <p:oleObj name="Visio" r:id="rId4" imgW="12484100" imgH="9410700" progId="Visio.Drawing.11">
                  <p:embed/>
                  <p:pic>
                    <p:nvPicPr>
                      <p:cNvPr id="75779" name="Object 4">
                        <a:extLst>
                          <a:ext uri="{FF2B5EF4-FFF2-40B4-BE49-F238E27FC236}">
                            <a16:creationId xmlns:a16="http://schemas.microsoft.com/office/drawing/2014/main" id="{046DD27C-5AF7-A84E-8875-64D63032E4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6" y="0"/>
                        <a:ext cx="9144000" cy="689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4827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Intrusion Detection Systems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8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4C4AAF72-40AC-B444-2BF4-2D73689A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3" y="1065214"/>
            <a:ext cx="9895386" cy="5650280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Kill Chain Model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BD1AC-0B87-C932-917C-D18C351D0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668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MITRE ATT&amp;CK (Enterprise)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" name="Content Placeholder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090F54E-7E2C-6DED-1058-75AC9AC3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244" y="1083935"/>
            <a:ext cx="9364811" cy="546496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CE14D-FA10-7D05-A147-647D9B36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668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MITRE ATT&amp;CK (Enterprise)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CE14D-FA10-7D05-A147-647D9B36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48" y="6189447"/>
            <a:ext cx="1392820" cy="668553"/>
          </a:xfrm>
          <a:prstGeom prst="rect">
            <a:avLst/>
          </a:prstGeom>
        </p:spPr>
      </p:pic>
      <p:pic>
        <p:nvPicPr>
          <p:cNvPr id="12" name="Picture 11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5D35622D-07F7-21EC-9EB7-0DF92118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365"/>
            <a:ext cx="5954028" cy="5943600"/>
          </a:xfrm>
          <a:prstGeom prst="rect">
            <a:avLst/>
          </a:prstGeom>
        </p:spPr>
      </p:pic>
      <p:pic>
        <p:nvPicPr>
          <p:cNvPr id="14" name="Picture 13" descr="A screenshot of a white page&#10;&#10;Description automatically generated">
            <a:extLst>
              <a:ext uri="{FF2B5EF4-FFF2-40B4-BE49-F238E27FC236}">
                <a16:creationId xmlns:a16="http://schemas.microsoft.com/office/drawing/2014/main" id="{4B574BFE-7CC5-A9F4-F199-F8B3BCA97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857" y="945276"/>
            <a:ext cx="6811701" cy="189860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ACC8E73-278A-98E0-91C6-F887885C4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702" y="3510544"/>
            <a:ext cx="6279266" cy="264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3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50BFAE6D-8BBA-C744-9961-D709BFA5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Host-based or Network-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based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F9C6F2B-6622-C246-BEB3-F7A8D7F1A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2" y="2012868"/>
            <a:ext cx="6735333" cy="47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eometric shape digital wallpaper">
            <a:extLst>
              <a:ext uri="{FF2B5EF4-FFF2-40B4-BE49-F238E27FC236}">
                <a16:creationId xmlns:a16="http://schemas.microsoft.com/office/drawing/2014/main" id="{F3581C3B-F0FB-E84B-814E-7088685FD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974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IDS Placement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51A9417F-6783-3143-9EDF-812210B2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758"/>
            <a:ext cx="8586558" cy="49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1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172</Words>
  <Application>Microsoft Macintosh PowerPoint</Application>
  <PresentationFormat>Widescreen</PresentationFormat>
  <Paragraphs>72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Visio</vt:lpstr>
      <vt:lpstr>Intrusion Detection Systems</vt:lpstr>
      <vt:lpstr>Information Security</vt:lpstr>
      <vt:lpstr>Outline</vt:lpstr>
      <vt:lpstr>Attack Patterns</vt:lpstr>
      <vt:lpstr>Kill Chain Model</vt:lpstr>
      <vt:lpstr>MITRE ATT&amp;CK (Enterprise)</vt:lpstr>
      <vt:lpstr>MITRE ATT&amp;CK (Enterprise)</vt:lpstr>
      <vt:lpstr>Host-based or Network- based</vt:lpstr>
      <vt:lpstr>IDS Placement</vt:lpstr>
      <vt:lpstr>Snort</vt:lpstr>
      <vt:lpstr>Snort</vt:lpstr>
      <vt:lpstr>Example of Snort Rule</vt:lpstr>
      <vt:lpstr>Example Snort Rule</vt:lpstr>
      <vt:lpstr>Example Snort Rule</vt:lpstr>
      <vt:lpstr>Example Snort Rule</vt:lpstr>
      <vt:lpstr>A Simple Rule</vt:lpstr>
      <vt:lpstr>Snort Rule</vt:lpstr>
      <vt:lpstr>Snort Rule</vt:lpstr>
      <vt:lpstr>Snort Rule</vt:lpstr>
      <vt:lpstr>Snort Rule</vt:lpstr>
      <vt:lpstr>A Few Intrusions</vt:lpstr>
      <vt:lpstr>An example</vt:lpstr>
      <vt:lpstr>Rules</vt:lpstr>
      <vt:lpstr>Rules</vt:lpstr>
      <vt:lpstr>Rules</vt:lpstr>
      <vt:lpstr>Rules</vt:lpstr>
      <vt:lpstr>Rules</vt:lpstr>
      <vt:lpstr>Rules</vt:lpstr>
      <vt:lpstr>Port sweep</vt:lpstr>
      <vt:lpstr>Ping sweep</vt:lpstr>
      <vt:lpstr>Login sweep</vt:lpstr>
      <vt:lpstr>Login sweep</vt:lpstr>
      <vt:lpstr>Login sweep</vt:lpstr>
      <vt:lpstr>Examples</vt:lpstr>
      <vt:lpstr>FTP Detection</vt:lpstr>
      <vt:lpstr>FTP Detection</vt:lpstr>
      <vt:lpstr>Telnet Detection</vt:lpstr>
      <vt:lpstr>File type Detection</vt:lpstr>
      <vt:lpstr>Credit Card Detection</vt:lpstr>
      <vt:lpstr>ICMP Detection</vt:lpstr>
      <vt:lpstr>Intrusion Detection Systems</vt:lpstr>
      <vt:lpstr>Port scanning</vt:lpstr>
      <vt:lpstr>In-line/out-of-line</vt:lpstr>
      <vt:lpstr>Honeypot</vt:lpstr>
      <vt:lpstr>Honeypot</vt:lpstr>
      <vt:lpstr>Intrusion Detection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13</cp:revision>
  <dcterms:created xsi:type="dcterms:W3CDTF">2020-05-03T17:50:05Z</dcterms:created>
  <dcterms:modified xsi:type="dcterms:W3CDTF">2024-09-19T07:16:11Z</dcterms:modified>
</cp:coreProperties>
</file>